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1" r:id="rId6"/>
    <p:sldId id="264" r:id="rId7"/>
    <p:sldId id="265" r:id="rId8"/>
    <p:sldId id="262" r:id="rId9"/>
    <p:sldId id="266" r:id="rId10"/>
    <p:sldId id="267" r:id="rId11"/>
    <p:sldId id="263" r:id="rId12"/>
    <p:sldId id="268" r:id="rId13"/>
    <p:sldId id="269" r:id="rId14"/>
  </p:sldIdLst>
  <p:sldSz cx="12192000" cy="6858000"/>
  <p:notesSz cx="6858000" cy="91440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80" d="100"/>
          <a:sy n="80" d="100"/>
        </p:scale>
        <p:origin x="754" y="-29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jp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6223D08D-0452-D086-3693-59E21C34327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2F8E18E8-E16E-8614-7252-275234B0865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it-IT"/>
              <a:t>Fare clic per modificare lo stile del sottotitolo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88DE58BB-795B-50F5-4B9E-76E8A83116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2A81C9-153F-49DE-A889-023EA118FD03}" type="datetimeFigureOut">
              <a:rPr lang="it-IT" smtClean="0"/>
              <a:t>09/01/2024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D9878626-F269-3D81-5D58-E1DE13812B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6EBD52CA-3D19-74D1-7C1C-521D8422B9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480352-9A0E-46F2-ABB5-2883D13109A0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8975345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9C6D7F05-17FE-91A4-01D8-FA2D2871F3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29BA4C33-14C0-8A7C-D798-5CA010D33CA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4B8E67CD-B77E-8951-CD46-00D6C3FE0D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2A81C9-153F-49DE-A889-023EA118FD03}" type="datetimeFigureOut">
              <a:rPr lang="it-IT" smtClean="0"/>
              <a:t>09/01/2024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FBFCD0FA-051E-E2C2-BB8C-3A80CEDCF4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BE21B01E-5BDE-127C-3DB7-2567792E8A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480352-9A0E-46F2-ABB5-2883D13109A0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7112005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1_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>
            <a:extLst>
              <a:ext uri="{FF2B5EF4-FFF2-40B4-BE49-F238E27FC236}">
                <a16:creationId xmlns:a16="http://schemas.microsoft.com/office/drawing/2014/main" id="{74602990-4452-5ED7-0E15-23269B70AAE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5953DB3A-F464-CFB3-46F5-A3DC8B35C6A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AC4FD8A3-3F37-7B9F-A564-C9A32DB8B2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2A81C9-153F-49DE-A889-023EA118FD03}" type="datetimeFigureOut">
              <a:rPr lang="it-IT" smtClean="0"/>
              <a:t>09/01/2024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12E12561-5C32-80EF-E984-273591751D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8F909545-73FE-98B1-D0E9-CF04C20BE1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480352-9A0E-46F2-ABB5-2883D13109A0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725659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45B1EF7C-BFC3-0349-4D0A-349840334D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F399E3B8-22AB-6E92-3605-441E1038CA7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0E91FF59-4F08-56EB-295E-C676E01D7E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2A81C9-153F-49DE-A889-023EA118FD03}" type="datetimeFigureOut">
              <a:rPr lang="it-IT" smtClean="0"/>
              <a:t>09/01/2024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530EE57F-0D46-0C3B-6C67-6B9B9BE494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3FF4E1A1-EFA4-5640-2E72-896DF7B133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480352-9A0E-46F2-ABB5-2883D13109A0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9166759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FA8B54F-6D81-C0CC-A51C-AA7EBF1F8F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C7D4B440-8607-72F0-EECB-F9C9BFE2AEE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7A0A707B-D84D-7EB2-9BD3-36393F0EBE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2A81C9-153F-49DE-A889-023EA118FD03}" type="datetimeFigureOut">
              <a:rPr lang="it-IT" smtClean="0"/>
              <a:t>09/01/2024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027043A9-0C26-9BF0-AE6B-36895556B5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DA8F7946-35E3-8629-3B56-4AB7076564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480352-9A0E-46F2-ABB5-2883D13109A0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8830570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779C405-A293-9214-C817-DB9AE9826B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E5DCABDB-B53C-73E9-FE14-61558261EE6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F32927B8-0927-F78F-DAF0-FA58D7AA8DC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539DA49C-587A-B9D7-428A-0F966318B2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2A81C9-153F-49DE-A889-023EA118FD03}" type="datetimeFigureOut">
              <a:rPr lang="it-IT" smtClean="0"/>
              <a:t>09/01/2024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6B31B11E-E334-35D1-8A5A-F688B54787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DA6A8DB8-2C7D-F006-6081-497B825FE3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480352-9A0E-46F2-ABB5-2883D13109A0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2977897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C0A56F5F-1539-0E65-0F41-41F9D8AF80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B997B72F-1910-F4D1-E72D-8763404247B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F8B6267E-10E7-689C-A0B2-339ED3DE81F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testo 4">
            <a:extLst>
              <a:ext uri="{FF2B5EF4-FFF2-40B4-BE49-F238E27FC236}">
                <a16:creationId xmlns:a16="http://schemas.microsoft.com/office/drawing/2014/main" id="{3269DC68-E43C-911C-A632-8D9D7A8E3E2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6" name="Segnaposto contenuto 5">
            <a:extLst>
              <a:ext uri="{FF2B5EF4-FFF2-40B4-BE49-F238E27FC236}">
                <a16:creationId xmlns:a16="http://schemas.microsoft.com/office/drawing/2014/main" id="{7A7D3AD4-4034-8167-99DB-3D2551AD4C8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7" name="Segnaposto data 6">
            <a:extLst>
              <a:ext uri="{FF2B5EF4-FFF2-40B4-BE49-F238E27FC236}">
                <a16:creationId xmlns:a16="http://schemas.microsoft.com/office/drawing/2014/main" id="{9DA35D10-CB90-077D-799C-7ACECD2D09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2A81C9-153F-49DE-A889-023EA118FD03}" type="datetimeFigureOut">
              <a:rPr lang="it-IT" smtClean="0"/>
              <a:t>09/01/2024</a:t>
            </a:fld>
            <a:endParaRPr lang="it-IT"/>
          </a:p>
        </p:txBody>
      </p:sp>
      <p:sp>
        <p:nvSpPr>
          <p:cNvPr id="8" name="Segnaposto piè di pagina 7">
            <a:extLst>
              <a:ext uri="{FF2B5EF4-FFF2-40B4-BE49-F238E27FC236}">
                <a16:creationId xmlns:a16="http://schemas.microsoft.com/office/drawing/2014/main" id="{DF40B7CC-E1C9-AAA6-3280-F8911BB792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9" name="Segnaposto numero diapositiva 8">
            <a:extLst>
              <a:ext uri="{FF2B5EF4-FFF2-40B4-BE49-F238E27FC236}">
                <a16:creationId xmlns:a16="http://schemas.microsoft.com/office/drawing/2014/main" id="{6D216C08-0BF0-B30D-1A90-75445D9BCF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480352-9A0E-46F2-ABB5-2883D13109A0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565244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AEDA5227-C3A2-D39B-A299-149263BD73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D9F30213-B419-83A6-CFBD-614A65FD2D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2A81C9-153F-49DE-A889-023EA118FD03}" type="datetimeFigureOut">
              <a:rPr lang="it-IT" smtClean="0"/>
              <a:t>09/01/2024</a:t>
            </a:fld>
            <a:endParaRPr lang="it-IT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EAF891DD-7068-3C7F-BCBC-7AFDABD693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57D8B7E3-C0DE-831B-718A-579489B923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480352-9A0E-46F2-ABB5-2883D13109A0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54145753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>
            <a:extLst>
              <a:ext uri="{FF2B5EF4-FFF2-40B4-BE49-F238E27FC236}">
                <a16:creationId xmlns:a16="http://schemas.microsoft.com/office/drawing/2014/main" id="{727EF080-7600-1D67-81BD-F7C650CDDD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2A81C9-153F-49DE-A889-023EA118FD03}" type="datetimeFigureOut">
              <a:rPr lang="it-IT" smtClean="0"/>
              <a:t>09/01/2024</a:t>
            </a:fld>
            <a:endParaRPr lang="it-IT"/>
          </a:p>
        </p:txBody>
      </p:sp>
      <p:sp>
        <p:nvSpPr>
          <p:cNvPr id="3" name="Segnaposto piè di pagina 2">
            <a:extLst>
              <a:ext uri="{FF2B5EF4-FFF2-40B4-BE49-F238E27FC236}">
                <a16:creationId xmlns:a16="http://schemas.microsoft.com/office/drawing/2014/main" id="{114AE56C-042A-ABC4-059D-0CC87188E7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354DF6D6-C278-D7D3-3C85-436F9DA8AF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480352-9A0E-46F2-ABB5-2883D13109A0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8720736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C903E55F-CB7E-DEE7-57B3-65DA739E3E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FE9E3791-A938-F1C2-9D16-EBF7D223B30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067E74C3-9455-E04A-2C99-01854F042CD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CC9EC939-3EB4-4E8E-0323-1DCEB76B44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2A81C9-153F-49DE-A889-023EA118FD03}" type="datetimeFigureOut">
              <a:rPr lang="it-IT" smtClean="0"/>
              <a:t>09/01/2024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99B8C00A-DFF8-0714-BE22-3E058E2D9A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B5886323-3682-DABF-5761-67143509EF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480352-9A0E-46F2-ABB5-2883D13109A0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67867231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25BA3CE3-3810-32E7-4A1F-5B254317A0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immagine 2">
            <a:extLst>
              <a:ext uri="{FF2B5EF4-FFF2-40B4-BE49-F238E27FC236}">
                <a16:creationId xmlns:a16="http://schemas.microsoft.com/office/drawing/2014/main" id="{FFD58AB6-469E-263B-D868-C85941044C0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it-IT"/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DC53F061-4048-11E4-E279-258B7CDAEAA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238E85FA-594B-B79F-CADD-E9859DCFC9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2A81C9-153F-49DE-A889-023EA118FD03}" type="datetimeFigureOut">
              <a:rPr lang="it-IT" smtClean="0"/>
              <a:t>09/01/2024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54246F38-EB30-0CF9-86BD-B356319AA9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9D810700-AF4B-9D5B-915E-208A01CF76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480352-9A0E-46F2-ABB5-2883D13109A0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7086609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>
            <a:extLst>
              <a:ext uri="{FF2B5EF4-FFF2-40B4-BE49-F238E27FC236}">
                <a16:creationId xmlns:a16="http://schemas.microsoft.com/office/drawing/2014/main" id="{946140F4-89F8-6C27-2E85-7D04586D4C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6A7FC67B-E2CC-E1B5-5F48-5803D416631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0ED18BA4-8610-369B-0296-9EF43215079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62A81C9-153F-49DE-A889-023EA118FD03}" type="datetimeFigureOut">
              <a:rPr lang="it-IT" smtClean="0"/>
              <a:t>09/01/2024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E22C4867-C2C0-5376-CFBE-C9910A29DF9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CB09F9A7-5E48-748A-945E-F785F5E0805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F480352-9A0E-46F2-ABB5-2883D13109A0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6261035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Rectangle 21">
            <a:extLst>
              <a:ext uri="{FF2B5EF4-FFF2-40B4-BE49-F238E27FC236}">
                <a16:creationId xmlns:a16="http://schemas.microsoft.com/office/drawing/2014/main" id="{352BEC0E-22F8-46D0-9632-375DB541B0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04E60148-DB9E-F1D0-5E48-58DEEB6192F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566542" y="612648"/>
            <a:ext cx="6894576" cy="178308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 b="1" dirty="0"/>
              <a:t>Measurement of</a:t>
            </a:r>
            <a:br>
              <a:rPr lang="en-US" sz="5400" b="1" dirty="0"/>
            </a:br>
            <a:r>
              <a:rPr lang="en-US" sz="5400" b="1" dirty="0"/>
              <a:t>Respiratory Rate</a:t>
            </a:r>
          </a:p>
        </p:txBody>
      </p:sp>
      <p:sp>
        <p:nvSpPr>
          <p:cNvPr id="24" name="sketch line">
            <a:extLst>
              <a:ext uri="{FF2B5EF4-FFF2-40B4-BE49-F238E27FC236}">
                <a16:creationId xmlns:a16="http://schemas.microsoft.com/office/drawing/2014/main" id="{3FCFB1DE-0B7E-48CC-BA90-B2AB0889F9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8952" y="2395728"/>
            <a:ext cx="4243589" cy="18288"/>
          </a:xfrm>
          <a:custGeom>
            <a:avLst/>
            <a:gdLst>
              <a:gd name="connsiteX0" fmla="*/ 0 w 4243589"/>
              <a:gd name="connsiteY0" fmla="*/ 0 h 18288"/>
              <a:gd name="connsiteX1" fmla="*/ 478919 w 4243589"/>
              <a:gd name="connsiteY1" fmla="*/ 0 h 18288"/>
              <a:gd name="connsiteX2" fmla="*/ 957839 w 4243589"/>
              <a:gd name="connsiteY2" fmla="*/ 0 h 18288"/>
              <a:gd name="connsiteX3" fmla="*/ 1521630 w 4243589"/>
              <a:gd name="connsiteY3" fmla="*/ 0 h 18288"/>
              <a:gd name="connsiteX4" fmla="*/ 2212729 w 4243589"/>
              <a:gd name="connsiteY4" fmla="*/ 0 h 18288"/>
              <a:gd name="connsiteX5" fmla="*/ 2734084 w 4243589"/>
              <a:gd name="connsiteY5" fmla="*/ 0 h 18288"/>
              <a:gd name="connsiteX6" fmla="*/ 3255439 w 4243589"/>
              <a:gd name="connsiteY6" fmla="*/ 0 h 18288"/>
              <a:gd name="connsiteX7" fmla="*/ 4243589 w 4243589"/>
              <a:gd name="connsiteY7" fmla="*/ 0 h 18288"/>
              <a:gd name="connsiteX8" fmla="*/ 4243589 w 4243589"/>
              <a:gd name="connsiteY8" fmla="*/ 18288 h 18288"/>
              <a:gd name="connsiteX9" fmla="*/ 3594926 w 4243589"/>
              <a:gd name="connsiteY9" fmla="*/ 18288 h 18288"/>
              <a:gd name="connsiteX10" fmla="*/ 3073571 w 4243589"/>
              <a:gd name="connsiteY10" fmla="*/ 18288 h 18288"/>
              <a:gd name="connsiteX11" fmla="*/ 2552216 w 4243589"/>
              <a:gd name="connsiteY11" fmla="*/ 18288 h 18288"/>
              <a:gd name="connsiteX12" fmla="*/ 1903553 w 4243589"/>
              <a:gd name="connsiteY12" fmla="*/ 18288 h 18288"/>
              <a:gd name="connsiteX13" fmla="*/ 1212454 w 4243589"/>
              <a:gd name="connsiteY13" fmla="*/ 18288 h 18288"/>
              <a:gd name="connsiteX14" fmla="*/ 733535 w 4243589"/>
              <a:gd name="connsiteY14" fmla="*/ 18288 h 18288"/>
              <a:gd name="connsiteX15" fmla="*/ 0 w 4243589"/>
              <a:gd name="connsiteY15" fmla="*/ 18288 h 18288"/>
              <a:gd name="connsiteX16" fmla="*/ 0 w 4243589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18288" fill="none" extrusionOk="0">
                <a:moveTo>
                  <a:pt x="0" y="0"/>
                </a:moveTo>
                <a:cubicBezTo>
                  <a:pt x="213395" y="-21006"/>
                  <a:pt x="307421" y="-18116"/>
                  <a:pt x="478919" y="0"/>
                </a:cubicBezTo>
                <a:cubicBezTo>
                  <a:pt x="650417" y="18116"/>
                  <a:pt x="831092" y="-21237"/>
                  <a:pt x="957839" y="0"/>
                </a:cubicBezTo>
                <a:cubicBezTo>
                  <a:pt x="1084586" y="21237"/>
                  <a:pt x="1301682" y="25124"/>
                  <a:pt x="1521630" y="0"/>
                </a:cubicBezTo>
                <a:cubicBezTo>
                  <a:pt x="1741578" y="-25124"/>
                  <a:pt x="1970269" y="-29139"/>
                  <a:pt x="2212729" y="0"/>
                </a:cubicBezTo>
                <a:cubicBezTo>
                  <a:pt x="2455189" y="29139"/>
                  <a:pt x="2558847" y="-4796"/>
                  <a:pt x="2734084" y="0"/>
                </a:cubicBezTo>
                <a:cubicBezTo>
                  <a:pt x="2909321" y="4796"/>
                  <a:pt x="3097217" y="-13409"/>
                  <a:pt x="3255439" y="0"/>
                </a:cubicBezTo>
                <a:cubicBezTo>
                  <a:pt x="3413662" y="13409"/>
                  <a:pt x="3979999" y="-10121"/>
                  <a:pt x="4243589" y="0"/>
                </a:cubicBezTo>
                <a:cubicBezTo>
                  <a:pt x="4244484" y="8974"/>
                  <a:pt x="4243043" y="9359"/>
                  <a:pt x="4243589" y="18288"/>
                </a:cubicBezTo>
                <a:cubicBezTo>
                  <a:pt x="4058777" y="31246"/>
                  <a:pt x="3910348" y="3158"/>
                  <a:pt x="3594926" y="18288"/>
                </a:cubicBezTo>
                <a:cubicBezTo>
                  <a:pt x="3279504" y="33418"/>
                  <a:pt x="3319955" y="-3977"/>
                  <a:pt x="3073571" y="18288"/>
                </a:cubicBezTo>
                <a:cubicBezTo>
                  <a:pt x="2827187" y="40553"/>
                  <a:pt x="2767387" y="1863"/>
                  <a:pt x="2552216" y="18288"/>
                </a:cubicBezTo>
                <a:cubicBezTo>
                  <a:pt x="2337046" y="34713"/>
                  <a:pt x="2181871" y="19527"/>
                  <a:pt x="1903553" y="18288"/>
                </a:cubicBezTo>
                <a:cubicBezTo>
                  <a:pt x="1625235" y="17049"/>
                  <a:pt x="1557672" y="24174"/>
                  <a:pt x="1212454" y="18288"/>
                </a:cubicBezTo>
                <a:cubicBezTo>
                  <a:pt x="867236" y="12402"/>
                  <a:pt x="874382" y="15627"/>
                  <a:pt x="733535" y="18288"/>
                </a:cubicBezTo>
                <a:cubicBezTo>
                  <a:pt x="592688" y="20949"/>
                  <a:pt x="183477" y="14753"/>
                  <a:pt x="0" y="18288"/>
                </a:cubicBezTo>
                <a:cubicBezTo>
                  <a:pt x="-229" y="14222"/>
                  <a:pt x="509" y="5816"/>
                  <a:pt x="0" y="0"/>
                </a:cubicBezTo>
                <a:close/>
              </a:path>
              <a:path w="4243589" h="18288" stroke="0" extrusionOk="0">
                <a:moveTo>
                  <a:pt x="0" y="0"/>
                </a:moveTo>
                <a:cubicBezTo>
                  <a:pt x="143690" y="16630"/>
                  <a:pt x="266667" y="14847"/>
                  <a:pt x="521355" y="0"/>
                </a:cubicBezTo>
                <a:cubicBezTo>
                  <a:pt x="776043" y="-14847"/>
                  <a:pt x="814491" y="-17363"/>
                  <a:pt x="1000275" y="0"/>
                </a:cubicBezTo>
                <a:cubicBezTo>
                  <a:pt x="1186059" y="17363"/>
                  <a:pt x="1352504" y="-23507"/>
                  <a:pt x="1521630" y="0"/>
                </a:cubicBezTo>
                <a:cubicBezTo>
                  <a:pt x="1690756" y="23507"/>
                  <a:pt x="1889525" y="5871"/>
                  <a:pt x="2127857" y="0"/>
                </a:cubicBezTo>
                <a:cubicBezTo>
                  <a:pt x="2366189" y="-5871"/>
                  <a:pt x="2620628" y="-27997"/>
                  <a:pt x="2776520" y="0"/>
                </a:cubicBezTo>
                <a:cubicBezTo>
                  <a:pt x="2932412" y="27997"/>
                  <a:pt x="3131683" y="-25073"/>
                  <a:pt x="3467618" y="0"/>
                </a:cubicBezTo>
                <a:cubicBezTo>
                  <a:pt x="3803553" y="25073"/>
                  <a:pt x="4017371" y="3071"/>
                  <a:pt x="4243589" y="0"/>
                </a:cubicBezTo>
                <a:cubicBezTo>
                  <a:pt x="4243134" y="6162"/>
                  <a:pt x="4243492" y="11775"/>
                  <a:pt x="4243589" y="18288"/>
                </a:cubicBezTo>
                <a:cubicBezTo>
                  <a:pt x="4017834" y="-5779"/>
                  <a:pt x="3834586" y="13376"/>
                  <a:pt x="3594926" y="18288"/>
                </a:cubicBezTo>
                <a:cubicBezTo>
                  <a:pt x="3355266" y="23200"/>
                  <a:pt x="3204179" y="2869"/>
                  <a:pt x="2903827" y="18288"/>
                </a:cubicBezTo>
                <a:cubicBezTo>
                  <a:pt x="2603475" y="33707"/>
                  <a:pt x="2526187" y="46187"/>
                  <a:pt x="2212729" y="18288"/>
                </a:cubicBezTo>
                <a:cubicBezTo>
                  <a:pt x="1899271" y="-9611"/>
                  <a:pt x="1966289" y="29692"/>
                  <a:pt x="1733809" y="18288"/>
                </a:cubicBezTo>
                <a:cubicBezTo>
                  <a:pt x="1501329" y="6884"/>
                  <a:pt x="1343612" y="12492"/>
                  <a:pt x="1085146" y="18288"/>
                </a:cubicBezTo>
                <a:cubicBezTo>
                  <a:pt x="826680" y="24084"/>
                  <a:pt x="778184" y="35607"/>
                  <a:pt x="521355" y="18288"/>
                </a:cubicBezTo>
                <a:cubicBezTo>
                  <a:pt x="264526" y="969"/>
                  <a:pt x="120277" y="4268"/>
                  <a:pt x="0" y="18288"/>
                </a:cubicBezTo>
                <a:cubicBezTo>
                  <a:pt x="766" y="10800"/>
                  <a:pt x="-457" y="818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DCD32BBF-1238-D748-B3B8-0EDCACAE057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0080" y="2706624"/>
            <a:ext cx="4590681" cy="2289540"/>
          </a:xfrm>
        </p:spPr>
        <p:txBody>
          <a:bodyPr vert="horz" lIns="91440" tIns="45720" rIns="91440" bIns="45720" rtlCol="0">
            <a:normAutofit/>
          </a:bodyPr>
          <a:lstStyle/>
          <a:p>
            <a:pPr algn="l"/>
            <a:r>
              <a:rPr lang="en-US" sz="1800" i="1" dirty="0"/>
              <a:t>Luca De </a:t>
            </a:r>
            <a:r>
              <a:rPr lang="en-US" sz="1800" i="1" dirty="0" err="1"/>
              <a:t>Bartolo</a:t>
            </a:r>
            <a:endParaRPr lang="en-US" sz="1800" i="1" dirty="0"/>
          </a:p>
          <a:p>
            <a:pPr algn="l"/>
            <a:r>
              <a:rPr lang="en-US" sz="1800" i="1" dirty="0"/>
              <a:t>Simone..</a:t>
            </a:r>
          </a:p>
          <a:p>
            <a:pPr algn="l"/>
            <a:r>
              <a:rPr lang="en-US" sz="1800" i="1" dirty="0"/>
              <a:t>Lorenzo ..</a:t>
            </a:r>
          </a:p>
          <a:p>
            <a:pPr algn="l"/>
            <a:r>
              <a:rPr lang="en-US" sz="1800" i="1" dirty="0"/>
              <a:t>Francesco..</a:t>
            </a:r>
          </a:p>
          <a:p>
            <a:pPr algn="l"/>
            <a:r>
              <a:rPr lang="en-US" sz="1800" i="1" dirty="0"/>
              <a:t>Macro..</a:t>
            </a:r>
          </a:p>
        </p:txBody>
      </p:sp>
      <p:pic>
        <p:nvPicPr>
          <p:cNvPr id="5" name="Immagine 4" descr="Immagine che contiene Elementi grafici, illustrazione, design, silhouette&#10;&#10;Descrizione generata automaticamente">
            <a:extLst>
              <a:ext uri="{FF2B5EF4-FFF2-40B4-BE49-F238E27FC236}">
                <a16:creationId xmlns:a16="http://schemas.microsoft.com/office/drawing/2014/main" id="{845DCD27-0738-A362-57D4-6ED05215E7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71955" y="248525"/>
            <a:ext cx="1749284" cy="3429969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7" name="Immagine 6" descr="Immagine che contiene persona, vestiti, cintura, spalla&#10;&#10;Descrizione generata automaticamente">
            <a:extLst>
              <a:ext uri="{FF2B5EF4-FFF2-40B4-BE49-F238E27FC236}">
                <a16:creationId xmlns:a16="http://schemas.microsoft.com/office/drawing/2014/main" id="{9ABAEB10-F705-533C-1195-161CEC4979D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3122" b="8709"/>
          <a:stretch/>
        </p:blipFill>
        <p:spPr>
          <a:xfrm>
            <a:off x="7460325" y="4093119"/>
            <a:ext cx="3172543" cy="2060032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67700499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olo 1">
            <a:extLst>
              <a:ext uri="{FF2B5EF4-FFF2-40B4-BE49-F238E27FC236}">
                <a16:creationId xmlns:a16="http://schemas.microsoft.com/office/drawing/2014/main" id="{C526C3E7-BD55-8E0E-432A-23A5803634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45874" y="0"/>
            <a:ext cx="5700252" cy="717294"/>
          </a:xfrm>
        </p:spPr>
        <p:txBody>
          <a:bodyPr/>
          <a:lstStyle/>
          <a:p>
            <a:pPr algn="ctr"/>
            <a:r>
              <a:rPr lang="it-IT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Software (3)</a:t>
            </a:r>
          </a:p>
        </p:txBody>
      </p:sp>
      <p:pic>
        <p:nvPicPr>
          <p:cNvPr id="9" name="Immagine 8">
            <a:extLst>
              <a:ext uri="{FF2B5EF4-FFF2-40B4-BE49-F238E27FC236}">
                <a16:creationId xmlns:a16="http://schemas.microsoft.com/office/drawing/2014/main" id="{055C0BB4-DB6E-5A30-8FA6-58D1C46C6C4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00001" y="541090"/>
            <a:ext cx="8991997" cy="4236614"/>
          </a:xfrm>
          <a:prstGeom prst="rect">
            <a:avLst/>
          </a:prstGeom>
        </p:spPr>
      </p:pic>
      <p:pic>
        <p:nvPicPr>
          <p:cNvPr id="11" name="Immagine 10">
            <a:extLst>
              <a:ext uri="{FF2B5EF4-FFF2-40B4-BE49-F238E27FC236}">
                <a16:creationId xmlns:a16="http://schemas.microsoft.com/office/drawing/2014/main" id="{68DCFE35-DEDF-A058-F981-588A3721284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781"/>
          <a:stretch/>
        </p:blipFill>
        <p:spPr>
          <a:xfrm>
            <a:off x="5063931" y="4456469"/>
            <a:ext cx="5485763" cy="2344995"/>
          </a:xfrm>
          <a:prstGeom prst="rect">
            <a:avLst/>
          </a:prstGeom>
        </p:spPr>
      </p:pic>
      <p:cxnSp>
        <p:nvCxnSpPr>
          <p:cNvPr id="13" name="Connettore 2 12">
            <a:extLst>
              <a:ext uri="{FF2B5EF4-FFF2-40B4-BE49-F238E27FC236}">
                <a16:creationId xmlns:a16="http://schemas.microsoft.com/office/drawing/2014/main" id="{F6812CD1-F49B-1201-D0B4-0C532E9FCECA}"/>
              </a:ext>
            </a:extLst>
          </p:cNvPr>
          <p:cNvCxnSpPr>
            <a:cxnSpLocks/>
          </p:cNvCxnSpPr>
          <p:nvPr/>
        </p:nvCxnSpPr>
        <p:spPr>
          <a:xfrm flipH="1" flipV="1">
            <a:off x="6458825" y="1946787"/>
            <a:ext cx="1347988" cy="264409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9673990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B7844D16-29A2-46B5-FE5D-2489FD8D61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58481" y="0"/>
            <a:ext cx="3075038" cy="825449"/>
          </a:xfrm>
        </p:spPr>
        <p:txBody>
          <a:bodyPr/>
          <a:lstStyle/>
          <a:p>
            <a:pPr algn="ctr"/>
            <a:r>
              <a:rPr lang="it-IT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PCB</a:t>
            </a:r>
          </a:p>
        </p:txBody>
      </p:sp>
    </p:spTree>
    <p:extLst>
      <p:ext uri="{BB962C8B-B14F-4D97-AF65-F5344CB8AC3E}">
        <p14:creationId xmlns:p14="http://schemas.microsoft.com/office/powerpoint/2010/main" val="183212525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B7844D16-29A2-46B5-FE5D-2489FD8D61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58481" y="0"/>
            <a:ext cx="3075038" cy="825449"/>
          </a:xfrm>
        </p:spPr>
        <p:txBody>
          <a:bodyPr/>
          <a:lstStyle/>
          <a:p>
            <a:pPr algn="ctr"/>
            <a:r>
              <a:rPr lang="it-IT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PCB (2)</a:t>
            </a:r>
            <a:endParaRPr lang="it-IT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21963759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B7844D16-29A2-46B5-FE5D-2489FD8D61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58481" y="0"/>
            <a:ext cx="3075038" cy="825449"/>
          </a:xfrm>
        </p:spPr>
        <p:txBody>
          <a:bodyPr/>
          <a:lstStyle/>
          <a:p>
            <a:pPr algn="ctr"/>
            <a:r>
              <a:rPr lang="it-IT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Pro &amp; Cons</a:t>
            </a:r>
          </a:p>
        </p:txBody>
      </p:sp>
    </p:spTree>
    <p:extLst>
      <p:ext uri="{BB962C8B-B14F-4D97-AF65-F5344CB8AC3E}">
        <p14:creationId xmlns:p14="http://schemas.microsoft.com/office/powerpoint/2010/main" val="243756011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0A3D7EF1-F0FD-E75F-01BA-C55F49AABC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3274"/>
            <a:ext cx="10515600" cy="1325563"/>
          </a:xfrm>
        </p:spPr>
        <p:txBody>
          <a:bodyPr/>
          <a:lstStyle/>
          <a:p>
            <a:pPr algn="ctr"/>
            <a:r>
              <a:rPr lang="it-IT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Respiratory</a:t>
            </a:r>
            <a:r>
              <a:rPr lang="it-IT" dirty="0"/>
              <a:t> </a:t>
            </a:r>
            <a:r>
              <a:rPr lang="it-IT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Rate</a:t>
            </a:r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6273B1D5-DB85-DB5C-380F-4152F365C1A6}"/>
              </a:ext>
            </a:extLst>
          </p:cNvPr>
          <p:cNvSpPr txBox="1"/>
          <p:nvPr/>
        </p:nvSpPr>
        <p:spPr>
          <a:xfrm>
            <a:off x="1160206" y="2028779"/>
            <a:ext cx="2389239" cy="52322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it-IT" sz="2800" dirty="0"/>
              <a:t>Definition</a:t>
            </a:r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4A781A6F-4310-EAB3-7AA7-F5E9BB9833A2}"/>
              </a:ext>
            </a:extLst>
          </p:cNvPr>
          <p:cNvSpPr txBox="1"/>
          <p:nvPr/>
        </p:nvSpPr>
        <p:spPr>
          <a:xfrm>
            <a:off x="7811729" y="1874891"/>
            <a:ext cx="2389239" cy="830997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it-IT" sz="2400" dirty="0" err="1"/>
              <a:t>Why</a:t>
            </a:r>
            <a:r>
              <a:rPr lang="it-IT" sz="2400" dirty="0"/>
              <a:t> </a:t>
            </a:r>
            <a:r>
              <a:rPr lang="it-IT" sz="2400" dirty="0" err="1"/>
              <a:t>it</a:t>
            </a:r>
            <a:r>
              <a:rPr lang="it-IT" sz="2400" dirty="0"/>
              <a:t> </a:t>
            </a:r>
            <a:r>
              <a:rPr lang="it-IT" sz="2400" dirty="0" err="1"/>
              <a:t>is</a:t>
            </a:r>
            <a:r>
              <a:rPr lang="it-IT" sz="2400" dirty="0"/>
              <a:t> </a:t>
            </a:r>
            <a:r>
              <a:rPr lang="it-IT" sz="2400" dirty="0" err="1"/>
              <a:t>important</a:t>
            </a:r>
            <a:endParaRPr lang="it-IT" sz="2400" dirty="0"/>
          </a:p>
        </p:txBody>
      </p:sp>
      <p:pic>
        <p:nvPicPr>
          <p:cNvPr id="1026" name="Picture 2" descr="Respiration rate Definition and Examples - Biology Online Dictionary">
            <a:extLst>
              <a:ext uri="{FF2B5EF4-FFF2-40B4-BE49-F238E27FC236}">
                <a16:creationId xmlns:a16="http://schemas.microsoft.com/office/drawing/2014/main" id="{EBB720E9-1603-9BED-FCFB-0D827C7827E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164" r="48963"/>
          <a:stretch/>
        </p:blipFill>
        <p:spPr bwMode="auto">
          <a:xfrm>
            <a:off x="2550671" y="4669084"/>
            <a:ext cx="1487842" cy="1325563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Immagine 7">
            <a:extLst>
              <a:ext uri="{FF2B5EF4-FFF2-40B4-BE49-F238E27FC236}">
                <a16:creationId xmlns:a16="http://schemas.microsoft.com/office/drawing/2014/main" id="{5FD9A749-9630-7C3F-095D-F3A5AD1717F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1139" y="2584345"/>
            <a:ext cx="3367374" cy="193258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9" name="Picture 2" descr="Respiration rate Definition and Examples - Biology Online Dictionary">
            <a:extLst>
              <a:ext uri="{FF2B5EF4-FFF2-40B4-BE49-F238E27FC236}">
                <a16:creationId xmlns:a16="http://schemas.microsoft.com/office/drawing/2014/main" id="{C0962ED2-B79E-8B44-DE50-E9079DBB23B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7129" t="59283" r="10847" b="-1"/>
          <a:stretch/>
        </p:blipFill>
        <p:spPr bwMode="auto">
          <a:xfrm>
            <a:off x="516193" y="4747801"/>
            <a:ext cx="1633254" cy="1168130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CasellaDiTesto 11">
            <a:extLst>
              <a:ext uri="{FF2B5EF4-FFF2-40B4-BE49-F238E27FC236}">
                <a16:creationId xmlns:a16="http://schemas.microsoft.com/office/drawing/2014/main" id="{B7F514A2-2E92-1A84-FA84-56772C32C573}"/>
              </a:ext>
            </a:extLst>
          </p:cNvPr>
          <p:cNvSpPr txBox="1"/>
          <p:nvPr/>
        </p:nvSpPr>
        <p:spPr>
          <a:xfrm>
            <a:off x="6602842" y="2890092"/>
            <a:ext cx="4918019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000" dirty="0"/>
              <a:t>Is a fundamental vital sign sensitive to various pathological conditions</a:t>
            </a:r>
          </a:p>
          <a:p>
            <a:pPr algn="ctr"/>
            <a:endParaRPr lang="it-IT" sz="2000" dirty="0"/>
          </a:p>
        </p:txBody>
      </p: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01839B8C-6B3B-02CB-4D39-99422A9C6A3C}"/>
              </a:ext>
            </a:extLst>
          </p:cNvPr>
          <p:cNvSpPr txBox="1"/>
          <p:nvPr/>
        </p:nvSpPr>
        <p:spPr>
          <a:xfrm>
            <a:off x="5685790" y="3961198"/>
            <a:ext cx="2319020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it-IT" sz="2000" i="1" dirty="0" err="1"/>
              <a:t>adverse</a:t>
            </a:r>
            <a:r>
              <a:rPr lang="it-IT" sz="2000" i="1" dirty="0"/>
              <a:t> </a:t>
            </a:r>
            <a:r>
              <a:rPr lang="it-IT" sz="2000" i="1" dirty="0" err="1"/>
              <a:t>cardiac</a:t>
            </a:r>
            <a:r>
              <a:rPr lang="it-IT" sz="2000" i="1" dirty="0"/>
              <a:t> events</a:t>
            </a:r>
          </a:p>
        </p:txBody>
      </p:sp>
      <p:sp>
        <p:nvSpPr>
          <p:cNvPr id="17" name="CasellaDiTesto 16">
            <a:extLst>
              <a:ext uri="{FF2B5EF4-FFF2-40B4-BE49-F238E27FC236}">
                <a16:creationId xmlns:a16="http://schemas.microsoft.com/office/drawing/2014/main" id="{EA2CE7EB-168B-B681-212F-76983A39B9D5}"/>
              </a:ext>
            </a:extLst>
          </p:cNvPr>
          <p:cNvSpPr txBox="1"/>
          <p:nvPr/>
        </p:nvSpPr>
        <p:spPr>
          <a:xfrm>
            <a:off x="7193479" y="4736289"/>
            <a:ext cx="181864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sz="2000" i="1" dirty="0"/>
              <a:t>pneumonia</a:t>
            </a:r>
          </a:p>
        </p:txBody>
      </p:sp>
      <p:sp>
        <p:nvSpPr>
          <p:cNvPr id="19" name="CasellaDiTesto 18">
            <a:extLst>
              <a:ext uri="{FF2B5EF4-FFF2-40B4-BE49-F238E27FC236}">
                <a16:creationId xmlns:a16="http://schemas.microsoft.com/office/drawing/2014/main" id="{F958CD3C-FAD9-821B-1156-8DB7226DE8B2}"/>
              </a:ext>
            </a:extLst>
          </p:cNvPr>
          <p:cNvSpPr txBox="1"/>
          <p:nvPr/>
        </p:nvSpPr>
        <p:spPr>
          <a:xfrm>
            <a:off x="8296041" y="3905293"/>
            <a:ext cx="2113915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it-IT" sz="2000" i="1" dirty="0"/>
              <a:t>clinical </a:t>
            </a:r>
            <a:r>
              <a:rPr lang="it-IT" sz="2000" i="1" dirty="0" err="1"/>
              <a:t>deterioration</a:t>
            </a:r>
            <a:endParaRPr lang="it-IT" sz="2000" i="1" dirty="0"/>
          </a:p>
        </p:txBody>
      </p:sp>
      <p:sp>
        <p:nvSpPr>
          <p:cNvPr id="21" name="CasellaDiTesto 20">
            <a:extLst>
              <a:ext uri="{FF2B5EF4-FFF2-40B4-BE49-F238E27FC236}">
                <a16:creationId xmlns:a16="http://schemas.microsoft.com/office/drawing/2014/main" id="{C4C5B9F8-9862-510D-2DE0-B4EA3246073B}"/>
              </a:ext>
            </a:extLst>
          </p:cNvPr>
          <p:cNvSpPr txBox="1"/>
          <p:nvPr/>
        </p:nvSpPr>
        <p:spPr>
          <a:xfrm>
            <a:off x="10062622" y="4569139"/>
            <a:ext cx="1469703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it-IT" sz="2000" i="1" dirty="0"/>
              <a:t>stress </a:t>
            </a:r>
            <a:r>
              <a:rPr lang="it-IT" sz="2000" i="1" dirty="0" err="1"/>
              <a:t>factors</a:t>
            </a:r>
            <a:endParaRPr lang="it-IT" sz="2000" i="1" dirty="0"/>
          </a:p>
        </p:txBody>
      </p:sp>
      <p:cxnSp>
        <p:nvCxnSpPr>
          <p:cNvPr id="23" name="Connettore 2 22">
            <a:extLst>
              <a:ext uri="{FF2B5EF4-FFF2-40B4-BE49-F238E27FC236}">
                <a16:creationId xmlns:a16="http://schemas.microsoft.com/office/drawing/2014/main" id="{C9EE079C-2C7A-3469-FA0B-B8D0584BDE81}"/>
              </a:ext>
            </a:extLst>
          </p:cNvPr>
          <p:cNvCxnSpPr>
            <a:cxnSpLocks/>
          </p:cNvCxnSpPr>
          <p:nvPr/>
        </p:nvCxnSpPr>
        <p:spPr>
          <a:xfrm flipH="1">
            <a:off x="3683720" y="1314450"/>
            <a:ext cx="1602655" cy="681983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27" name="Connettore 2 26">
            <a:extLst>
              <a:ext uri="{FF2B5EF4-FFF2-40B4-BE49-F238E27FC236}">
                <a16:creationId xmlns:a16="http://schemas.microsoft.com/office/drawing/2014/main" id="{75E73F3A-B391-EF10-F44B-2E89D58AA38F}"/>
              </a:ext>
            </a:extLst>
          </p:cNvPr>
          <p:cNvCxnSpPr>
            <a:cxnSpLocks/>
          </p:cNvCxnSpPr>
          <p:nvPr/>
        </p:nvCxnSpPr>
        <p:spPr>
          <a:xfrm>
            <a:off x="6248400" y="1314450"/>
            <a:ext cx="1563329" cy="745108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32" name="Connettore 2 31">
            <a:extLst>
              <a:ext uri="{FF2B5EF4-FFF2-40B4-BE49-F238E27FC236}">
                <a16:creationId xmlns:a16="http://schemas.microsoft.com/office/drawing/2014/main" id="{B4513F76-5BE1-54A0-B171-6FAC318A5849}"/>
              </a:ext>
            </a:extLst>
          </p:cNvPr>
          <p:cNvCxnSpPr>
            <a:cxnSpLocks/>
          </p:cNvCxnSpPr>
          <p:nvPr/>
        </p:nvCxnSpPr>
        <p:spPr>
          <a:xfrm flipH="1">
            <a:off x="7250778" y="3613809"/>
            <a:ext cx="1566352" cy="34738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Connettore 2 33">
            <a:extLst>
              <a:ext uri="{FF2B5EF4-FFF2-40B4-BE49-F238E27FC236}">
                <a16:creationId xmlns:a16="http://schemas.microsoft.com/office/drawing/2014/main" id="{DE50C7B5-2B20-95E3-AE2D-E32A2F0FFD29}"/>
              </a:ext>
            </a:extLst>
          </p:cNvPr>
          <p:cNvCxnSpPr>
            <a:cxnSpLocks/>
            <a:endCxn id="17" idx="0"/>
          </p:cNvCxnSpPr>
          <p:nvPr/>
        </p:nvCxnSpPr>
        <p:spPr>
          <a:xfrm flipH="1">
            <a:off x="8102799" y="3618760"/>
            <a:ext cx="903704" cy="111752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Connettore 2 36">
            <a:extLst>
              <a:ext uri="{FF2B5EF4-FFF2-40B4-BE49-F238E27FC236}">
                <a16:creationId xmlns:a16="http://schemas.microsoft.com/office/drawing/2014/main" id="{54AE6B34-924D-9C70-8F8A-8A210D0EAD77}"/>
              </a:ext>
            </a:extLst>
          </p:cNvPr>
          <p:cNvCxnSpPr>
            <a:cxnSpLocks/>
            <a:endCxn id="19" idx="0"/>
          </p:cNvCxnSpPr>
          <p:nvPr/>
        </p:nvCxnSpPr>
        <p:spPr>
          <a:xfrm flipH="1">
            <a:off x="9352999" y="3614271"/>
            <a:ext cx="80795" cy="29102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Connettore 2 38">
            <a:extLst>
              <a:ext uri="{FF2B5EF4-FFF2-40B4-BE49-F238E27FC236}">
                <a16:creationId xmlns:a16="http://schemas.microsoft.com/office/drawing/2014/main" id="{5C11099F-0DA1-32C1-30BF-DB25653B8889}"/>
              </a:ext>
            </a:extLst>
          </p:cNvPr>
          <p:cNvCxnSpPr>
            <a:cxnSpLocks/>
            <a:endCxn id="21" idx="0"/>
          </p:cNvCxnSpPr>
          <p:nvPr/>
        </p:nvCxnSpPr>
        <p:spPr>
          <a:xfrm>
            <a:off x="9818823" y="3613809"/>
            <a:ext cx="978651" cy="95533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0" name="Immagine 49">
            <a:extLst>
              <a:ext uri="{FF2B5EF4-FFF2-40B4-BE49-F238E27FC236}">
                <a16:creationId xmlns:a16="http://schemas.microsoft.com/office/drawing/2014/main" id="{45891DAA-9EC6-29BF-3186-C4958217DF7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64966" y="5319821"/>
            <a:ext cx="2393770" cy="70788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271733589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9B379338-578F-058C-1FF0-B0D461C203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How do we measure it?</a:t>
            </a:r>
            <a:endParaRPr lang="it-IT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5" name="Immagine 4" descr="Immagine che contiene persona, vestiti, cintura, spalla&#10;&#10;Descrizione generata automaticamente">
            <a:extLst>
              <a:ext uri="{FF2B5EF4-FFF2-40B4-BE49-F238E27FC236}">
                <a16:creationId xmlns:a16="http://schemas.microsoft.com/office/drawing/2014/main" id="{7EE61983-586A-3603-CE78-CB4A2E8BDFC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" t="13072" r="-2703" b="8135"/>
          <a:stretch/>
        </p:blipFill>
        <p:spPr>
          <a:xfrm>
            <a:off x="9248057" y="2587288"/>
            <a:ext cx="2806147" cy="1788319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8" name="Immagine 7">
            <a:extLst>
              <a:ext uri="{FF2B5EF4-FFF2-40B4-BE49-F238E27FC236}">
                <a16:creationId xmlns:a16="http://schemas.microsoft.com/office/drawing/2014/main" id="{9BA44516-11BE-67BE-AC6A-793E0AC6439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4141"/>
          <a:stretch/>
        </p:blipFill>
        <p:spPr>
          <a:xfrm rot="16200000">
            <a:off x="1172768" y="1900297"/>
            <a:ext cx="1788319" cy="314325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9" name="Immagine 8">
            <a:extLst>
              <a:ext uri="{FF2B5EF4-FFF2-40B4-BE49-F238E27FC236}">
                <a16:creationId xmlns:a16="http://schemas.microsoft.com/office/drawing/2014/main" id="{2B84B53C-24A6-4B56-ED2E-C870A2F775A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34996" b="27363"/>
          <a:stretch/>
        </p:blipFill>
        <p:spPr>
          <a:xfrm>
            <a:off x="3981452" y="2735262"/>
            <a:ext cx="4213124" cy="3436938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10" name="CasellaDiTesto 9">
            <a:extLst>
              <a:ext uri="{FF2B5EF4-FFF2-40B4-BE49-F238E27FC236}">
                <a16:creationId xmlns:a16="http://schemas.microsoft.com/office/drawing/2014/main" id="{ABF236E6-2727-42C0-C343-E4B699E6F394}"/>
              </a:ext>
            </a:extLst>
          </p:cNvPr>
          <p:cNvSpPr txBox="1"/>
          <p:nvPr/>
        </p:nvSpPr>
        <p:spPr>
          <a:xfrm>
            <a:off x="3981452" y="1562099"/>
            <a:ext cx="362902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/>
              <a:t>Resistive bandage/patch whose resistance varies depending on </a:t>
            </a:r>
            <a:r>
              <a:rPr lang="en-US" sz="2000" u="sng" dirty="0"/>
              <a:t>how much it is stretched</a:t>
            </a:r>
            <a:endParaRPr lang="it-IT" sz="2000" u="sng" dirty="0"/>
          </a:p>
        </p:txBody>
      </p:sp>
    </p:spTree>
    <p:extLst>
      <p:ext uri="{BB962C8B-B14F-4D97-AF65-F5344CB8AC3E}">
        <p14:creationId xmlns:p14="http://schemas.microsoft.com/office/powerpoint/2010/main" val="181773694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79710453-FC45-3705-E688-A03CAE24A9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05225" y="393700"/>
            <a:ext cx="4781550" cy="1325563"/>
          </a:xfrm>
        </p:spPr>
        <p:txBody>
          <a:bodyPr/>
          <a:lstStyle/>
          <a:p>
            <a:pPr algn="ctr"/>
            <a:r>
              <a:rPr lang="it-IT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Project </a:t>
            </a:r>
            <a:r>
              <a:rPr lang="it-IT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Overview</a:t>
            </a:r>
            <a:r>
              <a:rPr lang="it-IT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and </a:t>
            </a:r>
            <a:r>
              <a:rPr lang="it-IT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Divisions</a:t>
            </a:r>
            <a:endParaRPr lang="it-IT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3074" name="Picture 2" descr="A arm with a pcb tied to the wrist with a small oled display">
            <a:extLst>
              <a:ext uri="{FF2B5EF4-FFF2-40B4-BE49-F238E27FC236}">
                <a16:creationId xmlns:a16="http://schemas.microsoft.com/office/drawing/2014/main" id="{AD7EA775-EF87-98DC-27C1-8A02346D555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5325" y="1838325"/>
            <a:ext cx="3695700" cy="3695700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CasellaDiTesto 6">
            <a:extLst>
              <a:ext uri="{FF2B5EF4-FFF2-40B4-BE49-F238E27FC236}">
                <a16:creationId xmlns:a16="http://schemas.microsoft.com/office/drawing/2014/main" id="{953594E7-3392-AD22-4C58-250CDBECAA4E}"/>
              </a:ext>
            </a:extLst>
          </p:cNvPr>
          <p:cNvSpPr txBox="1"/>
          <p:nvPr/>
        </p:nvSpPr>
        <p:spPr>
          <a:xfrm>
            <a:off x="5372100" y="2347347"/>
            <a:ext cx="5572125" cy="2677656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it-IT" sz="2400" dirty="0"/>
              <a:t>Studio della benda resistiva a disposizione</a:t>
            </a:r>
          </a:p>
          <a:p>
            <a:endParaRPr lang="it-IT" sz="2400" dirty="0"/>
          </a:p>
          <a:p>
            <a:r>
              <a:rPr lang="it-IT" sz="2400" dirty="0"/>
              <a:t>Circuito di Condizionamento (Hardware)</a:t>
            </a:r>
          </a:p>
          <a:p>
            <a:endParaRPr lang="it-IT" sz="2400" dirty="0"/>
          </a:p>
          <a:p>
            <a:r>
              <a:rPr lang="it-IT" sz="2400" dirty="0"/>
              <a:t>Codice (Software)</a:t>
            </a:r>
          </a:p>
          <a:p>
            <a:endParaRPr lang="it-IT" sz="2400" dirty="0"/>
          </a:p>
          <a:p>
            <a:r>
              <a:rPr lang="it-IT" sz="2400" dirty="0"/>
              <a:t>PCB</a:t>
            </a:r>
          </a:p>
        </p:txBody>
      </p:sp>
    </p:spTree>
    <p:extLst>
      <p:ext uri="{BB962C8B-B14F-4D97-AF65-F5344CB8AC3E}">
        <p14:creationId xmlns:p14="http://schemas.microsoft.com/office/powerpoint/2010/main" val="321408940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3A1C8E43-BF2C-A7A4-4C93-8A7804354A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62182" y="11164"/>
            <a:ext cx="4461387" cy="873279"/>
          </a:xfrm>
        </p:spPr>
        <p:txBody>
          <a:bodyPr/>
          <a:lstStyle/>
          <a:p>
            <a:pPr algn="ctr"/>
            <a:r>
              <a:rPr lang="it-IT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Hardware</a:t>
            </a:r>
          </a:p>
        </p:txBody>
      </p:sp>
      <p:pic>
        <p:nvPicPr>
          <p:cNvPr id="4" name="Immagine 3">
            <a:extLst>
              <a:ext uri="{FF2B5EF4-FFF2-40B4-BE49-F238E27FC236}">
                <a16:creationId xmlns:a16="http://schemas.microsoft.com/office/drawing/2014/main" id="{CCAB1F75-EC18-515A-AE04-59ADB2A4B11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9961" y="687798"/>
            <a:ext cx="9952077" cy="606071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180871942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olo 1">
            <a:extLst>
              <a:ext uri="{FF2B5EF4-FFF2-40B4-BE49-F238E27FC236}">
                <a16:creationId xmlns:a16="http://schemas.microsoft.com/office/drawing/2014/main" id="{8ACAE426-275A-5CD6-929F-B925746459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90003" y="0"/>
            <a:ext cx="5011994" cy="775417"/>
          </a:xfrm>
        </p:spPr>
        <p:txBody>
          <a:bodyPr/>
          <a:lstStyle/>
          <a:p>
            <a:pPr algn="ctr"/>
            <a:r>
              <a:rPr lang="it-IT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Hardware (2)</a:t>
            </a:r>
          </a:p>
        </p:txBody>
      </p:sp>
      <p:pic>
        <p:nvPicPr>
          <p:cNvPr id="6" name="Immagine 5">
            <a:extLst>
              <a:ext uri="{FF2B5EF4-FFF2-40B4-BE49-F238E27FC236}">
                <a16:creationId xmlns:a16="http://schemas.microsoft.com/office/drawing/2014/main" id="{AE8365AB-1437-AC2E-CFDC-4B52E01B3E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6972" y="667261"/>
            <a:ext cx="6353443" cy="4160377"/>
          </a:xfrm>
          <a:prstGeom prst="rect">
            <a:avLst/>
          </a:prstGeom>
        </p:spPr>
      </p:pic>
      <p:pic>
        <p:nvPicPr>
          <p:cNvPr id="8" name="Immagine 7">
            <a:extLst>
              <a:ext uri="{FF2B5EF4-FFF2-40B4-BE49-F238E27FC236}">
                <a16:creationId xmlns:a16="http://schemas.microsoft.com/office/drawing/2014/main" id="{B74910E0-7760-CAB8-E946-2E9AF3511FD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3186" t="489"/>
          <a:stretch/>
        </p:blipFill>
        <p:spPr>
          <a:xfrm>
            <a:off x="6411729" y="2585883"/>
            <a:ext cx="5780271" cy="40043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544893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olo 1">
            <a:extLst>
              <a:ext uri="{FF2B5EF4-FFF2-40B4-BE49-F238E27FC236}">
                <a16:creationId xmlns:a16="http://schemas.microsoft.com/office/drawing/2014/main" id="{7B85FA68-BA15-C139-73F3-591B3EEEDE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90003" y="0"/>
            <a:ext cx="5011994" cy="775417"/>
          </a:xfrm>
        </p:spPr>
        <p:txBody>
          <a:bodyPr/>
          <a:lstStyle/>
          <a:p>
            <a:pPr algn="ctr"/>
            <a:r>
              <a:rPr lang="it-IT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Hardware (3)</a:t>
            </a:r>
          </a:p>
        </p:txBody>
      </p:sp>
      <p:pic>
        <p:nvPicPr>
          <p:cNvPr id="6" name="Immagine 5">
            <a:extLst>
              <a:ext uri="{FF2B5EF4-FFF2-40B4-BE49-F238E27FC236}">
                <a16:creationId xmlns:a16="http://schemas.microsoft.com/office/drawing/2014/main" id="{89EF17B8-7484-01DE-22F9-91FBD3B681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8525" y="648929"/>
            <a:ext cx="11428171" cy="6005651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68770191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BB2D621D-E643-95B9-AF5D-B463224D6C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45874" y="0"/>
            <a:ext cx="5700252" cy="717294"/>
          </a:xfrm>
        </p:spPr>
        <p:txBody>
          <a:bodyPr/>
          <a:lstStyle/>
          <a:p>
            <a:pPr algn="ctr"/>
            <a:r>
              <a:rPr lang="it-IT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Software</a:t>
            </a:r>
          </a:p>
        </p:txBody>
      </p:sp>
      <p:pic>
        <p:nvPicPr>
          <p:cNvPr id="7" name="Immagine 6">
            <a:extLst>
              <a:ext uri="{FF2B5EF4-FFF2-40B4-BE49-F238E27FC236}">
                <a16:creationId xmlns:a16="http://schemas.microsoft.com/office/drawing/2014/main" id="{267A3C89-4DBF-3151-1182-7AFB9C60EC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9211" y="1302936"/>
            <a:ext cx="2914916" cy="2666838"/>
          </a:xfrm>
          <a:prstGeom prst="rect">
            <a:avLst/>
          </a:prstGeom>
        </p:spPr>
      </p:pic>
      <p:pic>
        <p:nvPicPr>
          <p:cNvPr id="11" name="Immagine 10">
            <a:extLst>
              <a:ext uri="{FF2B5EF4-FFF2-40B4-BE49-F238E27FC236}">
                <a16:creationId xmlns:a16="http://schemas.microsoft.com/office/drawing/2014/main" id="{F97DA40F-B173-D03A-9A25-6804379E1C6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09267" y="1302936"/>
            <a:ext cx="2686733" cy="1211664"/>
          </a:xfrm>
          <a:prstGeom prst="rect">
            <a:avLst/>
          </a:prstGeom>
        </p:spPr>
      </p:pic>
      <p:pic>
        <p:nvPicPr>
          <p:cNvPr id="13" name="Immagine 12">
            <a:extLst>
              <a:ext uri="{FF2B5EF4-FFF2-40B4-BE49-F238E27FC236}">
                <a16:creationId xmlns:a16="http://schemas.microsoft.com/office/drawing/2014/main" id="{3DE3484F-64EB-BE1D-D17B-F681B2CB176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66583" y="1302936"/>
            <a:ext cx="3021546" cy="3243577"/>
          </a:xfrm>
          <a:prstGeom prst="rect">
            <a:avLst/>
          </a:prstGeom>
        </p:spPr>
      </p:pic>
      <p:pic>
        <p:nvPicPr>
          <p:cNvPr id="15" name="Immagine 14">
            <a:extLst>
              <a:ext uri="{FF2B5EF4-FFF2-40B4-BE49-F238E27FC236}">
                <a16:creationId xmlns:a16="http://schemas.microsoft.com/office/drawing/2014/main" id="{54D81896-C771-EF73-1698-410B91F81C8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803454" y="1302936"/>
            <a:ext cx="1750916" cy="2312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355334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olo 1">
            <a:extLst>
              <a:ext uri="{FF2B5EF4-FFF2-40B4-BE49-F238E27FC236}">
                <a16:creationId xmlns:a16="http://schemas.microsoft.com/office/drawing/2014/main" id="{C526C3E7-BD55-8E0E-432A-23A5803634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45874" y="0"/>
            <a:ext cx="5700252" cy="717294"/>
          </a:xfrm>
        </p:spPr>
        <p:txBody>
          <a:bodyPr/>
          <a:lstStyle/>
          <a:p>
            <a:pPr algn="ctr"/>
            <a:r>
              <a:rPr lang="it-IT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Software (2)</a:t>
            </a:r>
          </a:p>
        </p:txBody>
      </p:sp>
      <p:pic>
        <p:nvPicPr>
          <p:cNvPr id="6" name="Immagine 5">
            <a:extLst>
              <a:ext uri="{FF2B5EF4-FFF2-40B4-BE49-F238E27FC236}">
                <a16:creationId xmlns:a16="http://schemas.microsoft.com/office/drawing/2014/main" id="{B66118A1-51C1-9876-1992-B9DA788F1B5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5746"/>
          <a:stretch/>
        </p:blipFill>
        <p:spPr>
          <a:xfrm>
            <a:off x="2785600" y="690180"/>
            <a:ext cx="6240413" cy="54776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0618191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290</TotalTime>
  <Words>108</Words>
  <Application>Microsoft Office PowerPoint</Application>
  <PresentationFormat>Widescreen</PresentationFormat>
  <Paragraphs>33</Paragraphs>
  <Slides>13</Slides>
  <Notes>0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3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13</vt:i4>
      </vt:variant>
    </vt:vector>
  </HeadingPairs>
  <TitlesOfParts>
    <vt:vector size="17" baseType="lpstr">
      <vt:lpstr>Arial</vt:lpstr>
      <vt:lpstr>Calibri</vt:lpstr>
      <vt:lpstr>Calibri Light</vt:lpstr>
      <vt:lpstr>Tema di Office</vt:lpstr>
      <vt:lpstr>Measurement of Respiratory Rate</vt:lpstr>
      <vt:lpstr>Respiratory Rate</vt:lpstr>
      <vt:lpstr>How do we measure it?</vt:lpstr>
      <vt:lpstr>Project Overview and Divisions</vt:lpstr>
      <vt:lpstr>Hardware</vt:lpstr>
      <vt:lpstr>Hardware (2)</vt:lpstr>
      <vt:lpstr>Hardware (3)</vt:lpstr>
      <vt:lpstr>Software</vt:lpstr>
      <vt:lpstr>Software (2)</vt:lpstr>
      <vt:lpstr>Software (3)</vt:lpstr>
      <vt:lpstr>PCB</vt:lpstr>
      <vt:lpstr>PCB (2)</vt:lpstr>
      <vt:lpstr>Pro &amp; Cons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Misurazione della Frequenza Respiratoria</dc:title>
  <dc:creator>Luca2 Debs</dc:creator>
  <cp:lastModifiedBy>Luca2 Debs</cp:lastModifiedBy>
  <cp:revision>69</cp:revision>
  <dcterms:created xsi:type="dcterms:W3CDTF">2023-11-29T16:27:11Z</dcterms:created>
  <dcterms:modified xsi:type="dcterms:W3CDTF">2024-01-09T11:17:15Z</dcterms:modified>
</cp:coreProperties>
</file>

<file path=docProps/thumbnail.jpeg>
</file>